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86" r:id="rId3"/>
  </p:sldMasterIdLst>
  <p:notesMasterIdLst>
    <p:notesMasterId r:id="rId38"/>
  </p:notesMasterIdLst>
  <p:sldIdLst>
    <p:sldId id="292" r:id="rId4"/>
    <p:sldId id="256" r:id="rId5"/>
    <p:sldId id="258" r:id="rId6"/>
    <p:sldId id="259" r:id="rId7"/>
    <p:sldId id="260" r:id="rId8"/>
    <p:sldId id="293" r:id="rId9"/>
    <p:sldId id="261" r:id="rId10"/>
    <p:sldId id="262" r:id="rId11"/>
    <p:sldId id="263" r:id="rId12"/>
    <p:sldId id="264" r:id="rId13"/>
    <p:sldId id="289" r:id="rId14"/>
    <p:sldId id="290" r:id="rId15"/>
    <p:sldId id="266" r:id="rId16"/>
    <p:sldId id="284" r:id="rId17"/>
    <p:sldId id="267" r:id="rId18"/>
    <p:sldId id="285" r:id="rId19"/>
    <p:sldId id="268" r:id="rId20"/>
    <p:sldId id="269" r:id="rId21"/>
    <p:sldId id="270" r:id="rId22"/>
    <p:sldId id="277" r:id="rId23"/>
    <p:sldId id="271" r:id="rId24"/>
    <p:sldId id="272" r:id="rId25"/>
    <p:sldId id="273" r:id="rId26"/>
    <p:sldId id="274" r:id="rId27"/>
    <p:sldId id="275" r:id="rId28"/>
    <p:sldId id="291" r:id="rId29"/>
    <p:sldId id="276" r:id="rId30"/>
    <p:sldId id="278" r:id="rId31"/>
    <p:sldId id="279" r:id="rId32"/>
    <p:sldId id="286" r:id="rId33"/>
    <p:sldId id="280" r:id="rId34"/>
    <p:sldId id="281" r:id="rId35"/>
    <p:sldId id="282" r:id="rId36"/>
    <p:sldId id="294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849" autoAdjust="0"/>
  </p:normalViewPr>
  <p:slideViewPr>
    <p:cSldViewPr>
      <p:cViewPr>
        <p:scale>
          <a:sx n="66" d="100"/>
          <a:sy n="66" d="100"/>
        </p:scale>
        <p:origin x="-55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DC4F6-3078-4ED8-A74E-FA644C809E72}" type="datetimeFigureOut">
              <a:rPr lang="en-US" smtClean="0"/>
              <a:pPr/>
              <a:t>3/1/2013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31DD0-DD37-4188-A104-D5B7FC5E28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31DD0-DD37-4188-A104-D5B7FC5E28B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68086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 defTabSz="109537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Arial" pitchFamily="34" charset="0"/>
              <a:buNone/>
              <a:defRPr lang="en-US" sz="12000" b="1" kern="1200" spc="-770" dirty="0" smtClean="0">
                <a:ln w="11430"/>
                <a:gradFill>
                  <a:gsLst>
                    <a:gs pos="0">
                      <a:schemeClr val="tx2"/>
                    </a:gs>
                    <a:gs pos="37000">
                      <a:schemeClr val="accent5">
                        <a:lumMod val="60000"/>
                        <a:lumOff val="40000"/>
                      </a:schemeClr>
                    </a:gs>
                    <a:gs pos="85000">
                      <a:srgbClr val="F87F06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AC585C1-FE7E-4708-BFB7-E0974D26EC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ED632-30F5-4146-8295-DCEF1E32AC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78F66-3405-484B-9812-376B9893B7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10631-6564-4B33-AA10-949C1758D2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E2238-1DF8-445A-AFF9-AC1F9B5A04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5B8A8-F333-42A1-935A-E020D92306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A6215-716C-4CFF-BA68-770938F7C3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68086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 defTabSz="109537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Arial" pitchFamily="34" charset="0"/>
              <a:buNone/>
              <a:defRPr lang="en-US" sz="12000" b="1" kern="1200" spc="-770" dirty="0" smtClean="0">
                <a:ln w="11430"/>
                <a:gradFill>
                  <a:gsLst>
                    <a:gs pos="0">
                      <a:schemeClr val="tx2"/>
                    </a:gs>
                    <a:gs pos="37000">
                      <a:schemeClr val="accent5">
                        <a:lumMod val="60000"/>
                        <a:lumOff val="40000"/>
                      </a:schemeClr>
                    </a:gs>
                    <a:gs pos="85000">
                      <a:srgbClr val="F87F06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ED793-7A2E-4779-BECC-885E2D701D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8B083-D373-45CC-9CA1-C8EFE71B47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20F3C-C6BD-430B-B4FB-0A1447B532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E4E03-B7CF-4D19-BB83-C5A6433A0D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emo, Video etc.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68086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 defTabSz="109537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Arial" pitchFamily="34" charset="0"/>
              <a:buNone/>
              <a:defRPr lang="en-US" sz="12000" b="1" kern="1200" spc="-770" dirty="0" smtClean="0">
                <a:ln w="11430"/>
                <a:gradFill>
                  <a:gsLst>
                    <a:gs pos="0">
                      <a:schemeClr val="tx2"/>
                    </a:gs>
                    <a:gs pos="37000">
                      <a:schemeClr val="accent5">
                        <a:lumMod val="60000"/>
                        <a:lumOff val="40000"/>
                      </a:schemeClr>
                    </a:gs>
                    <a:gs pos="85000">
                      <a:srgbClr val="F87F06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4" name="Picture 3" descr="slidebakbar2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6238776"/>
            <a:ext cx="9144000" cy="619224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hf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>
    <p:fade/>
  </p:transition>
  <p:hf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14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82D18D5-92ED-4924-AD69-B21679A41D9F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                              Compiled By:-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                              CA Ashok Kumar Jain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                                  </a:t>
            </a:r>
            <a:r>
              <a:rPr lang="en-US" dirty="0" err="1" smtClean="0"/>
              <a:t>B.Com</a:t>
            </a:r>
            <a:r>
              <a:rPr lang="en-US" dirty="0" smtClean="0"/>
              <a:t>, </a:t>
            </a:r>
            <a:r>
              <a:rPr lang="en-US" dirty="0" err="1" smtClean="0"/>
              <a:t>FCA</a:t>
            </a:r>
            <a:r>
              <a:rPr lang="en-US" dirty="0" smtClean="0"/>
              <a:t>, </a:t>
            </a:r>
            <a:r>
              <a:rPr lang="en-US" dirty="0" err="1" smtClean="0"/>
              <a:t>DISA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990600" y="457200"/>
            <a:ext cx="8686800" cy="1384994"/>
          </a:xfrm>
        </p:spPr>
        <p:txBody>
          <a:bodyPr/>
          <a:lstStyle/>
          <a:p>
            <a:pPr algn="ctr"/>
            <a:r>
              <a:rPr smtClean="0"/>
              <a:t>VAT AUDIT </a:t>
            </a:r>
          </a:p>
          <a:p>
            <a:pPr algn="ctr"/>
            <a:r>
              <a:rPr smtClean="0"/>
              <a:t>REPORT</a:t>
            </a:r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71800" y="6324600"/>
            <a:ext cx="4343400" cy="457200"/>
          </a:xfrm>
          <a:prstGeom prst="rect">
            <a:avLst/>
          </a:prstGeom>
        </p:spPr>
        <p:txBody>
          <a:bodyPr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err="1" smtClean="0"/>
              <a:t>AHPN</a:t>
            </a:r>
            <a:r>
              <a:rPr lang="en-US" sz="1400" dirty="0" smtClean="0"/>
              <a:t> &amp; Associates, Chartered Accountants</a:t>
            </a:r>
            <a:endParaRPr lang="en-US" sz="1400" dirty="0"/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C585C1-FE7E-4708-BFB7-E0974D26EC8A}" type="slidenum">
              <a:rPr lang="en-US" sz="1400" smtClean="0"/>
              <a: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lang="en-US" sz="1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0"/>
            <a:ext cx="81534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endParaRPr lang="en-US" sz="2000" dirty="0" smtClean="0"/>
          </a:p>
          <a:p>
            <a:pPr marL="508000" indent="-508000" algn="just">
              <a:buFont typeface="Wingdings" pitchFamily="2" charset="2"/>
              <a:buChar char="v"/>
            </a:pPr>
            <a:r>
              <a:rPr lang="en-US" sz="2400" dirty="0" smtClean="0"/>
              <a:t>Documents to be enclosed with Audit Report:-</a:t>
            </a:r>
            <a:endParaRPr lang="en-US" sz="1400" dirty="0" smtClean="0"/>
          </a:p>
          <a:p>
            <a:pPr marL="798513" indent="-450850" algn="just">
              <a:buFont typeface="Wingdings" pitchFamily="2" charset="2"/>
              <a:buChar char="ü"/>
            </a:pPr>
            <a:r>
              <a:rPr lang="en-US" sz="2400" dirty="0" smtClean="0"/>
              <a:t>Statutory Audit report with complete set of annexures including that of Related Party Disclosures as required under Accounting Standard 18.</a:t>
            </a:r>
          </a:p>
          <a:p>
            <a:pPr marL="798513" indent="-450850" algn="just">
              <a:buFont typeface="Wingdings" pitchFamily="2" charset="2"/>
              <a:buChar char="ü"/>
            </a:pPr>
            <a:r>
              <a:rPr lang="en-US" sz="2400" dirty="0" smtClean="0"/>
              <a:t>Tax Audit Report under the Income Tax Act, 1961 with complete set of annexures including that of Related Party Disclosures as required under Accounting Standard 18.</a:t>
            </a:r>
          </a:p>
          <a:p>
            <a:pPr marL="798513" indent="-450850" algn="just">
              <a:buFont typeface="Wingdings" pitchFamily="2" charset="2"/>
              <a:buChar char="ü"/>
            </a:pPr>
            <a:r>
              <a:rPr lang="en-US" sz="2400" dirty="0" smtClean="0"/>
              <a:t>Audited Balance Sheet, Profit &amp; Loss Account/ Income and Expenditure Account.</a:t>
            </a:r>
          </a:p>
          <a:p>
            <a:pPr marL="798513" indent="-450850" algn="just">
              <a:buFont typeface="Wingdings" pitchFamily="2" charset="2"/>
              <a:buChar char="ü"/>
            </a:pPr>
            <a:r>
              <a:rPr lang="en-US" sz="2400" dirty="0" smtClean="0"/>
              <a:t> In case dealer is having multi-State activities, the Trail Balance, Trading Account and Profit &amp; Loss Account for the business activities in the National Capital Territory of Delhi.</a:t>
            </a:r>
          </a:p>
          <a:p>
            <a:pPr marL="798513" indent="-450850" algn="just">
              <a:buFont typeface="Wingdings" pitchFamily="2" charset="2"/>
              <a:buChar char="ü"/>
            </a:pPr>
            <a:endParaRPr lang="en-US" sz="2400" dirty="0" smtClean="0"/>
          </a:p>
          <a:p>
            <a:pPr marL="342900" indent="-342900" algn="just"/>
            <a:endParaRPr lang="en-US" sz="2400" dirty="0" smtClean="0"/>
          </a:p>
          <a:p>
            <a:pPr marL="165100" indent="60325" algn="just"/>
            <a:endParaRPr lang="en-US" sz="2400" dirty="0" smtClean="0"/>
          </a:p>
          <a:p>
            <a:pPr algn="just"/>
            <a:r>
              <a:rPr lang="en-US" sz="2400" dirty="0" smtClean="0"/>
              <a:t> 	 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A6215-716C-4CFF-BA68-770938F7C34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3400" y="3825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rgbClr val="FFFFB9"/>
                    </a:gs>
                    <a:gs pos="36000">
                      <a:srgbClr val="FFFF99"/>
                    </a:gs>
                    <a:gs pos="86000">
                      <a:srgbClr val="F6AE1E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Arial" charset="0"/>
              </a:rPr>
              <a:t>EXECUTIVE SUMMARY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1905000"/>
          <a:ext cx="8610600" cy="40995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340533"/>
                <a:gridCol w="2270067"/>
              </a:tblGrid>
              <a:tr h="838200">
                <a:tc>
                  <a:txBody>
                    <a:bodyPr/>
                    <a:lstStyle/>
                    <a:p>
                      <a:pPr marL="514350" indent="-514350" algn="l">
                        <a:buFont typeface="+mj-lt"/>
                        <a:buAutoNum type="arabicPeriod"/>
                      </a:pPr>
                      <a:r>
                        <a:rPr lang="en-US" sz="2400" b="0" dirty="0" smtClean="0"/>
                        <a:t>Default in Furnishing of DVAT Returns during the audit period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indicate number</a:t>
                      </a:r>
                      <a:endParaRPr lang="en-US" sz="2400" b="0" dirty="0"/>
                    </a:p>
                  </a:txBody>
                  <a:tcPr/>
                </a:tc>
              </a:tr>
              <a:tr h="685799">
                <a:tc>
                  <a:txBody>
                    <a:bodyPr/>
                    <a:lstStyle/>
                    <a:p>
                      <a:pPr marL="514350" indent="-514350" algn="l">
                        <a:buFont typeface="+mj-lt"/>
                        <a:buAutoNum type="arabicPeriod" startAt="2"/>
                      </a:pPr>
                      <a:r>
                        <a:rPr lang="en-US" sz="2400" b="0" dirty="0" smtClean="0"/>
                        <a:t>Default in Furnishing of CST Returns  during the audit period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indicate number</a:t>
                      </a:r>
                      <a:endParaRPr lang="en-US" sz="2400" b="0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marL="514350" indent="-514350" algn="l">
                        <a:buFont typeface="+mj-lt"/>
                        <a:buAutoNum type="arabicPeriod" startAt="3"/>
                        <a:tabLst>
                          <a:tab pos="6284913" algn="l"/>
                        </a:tabLst>
                      </a:pPr>
                      <a:r>
                        <a:rPr lang="en-US" sz="2400" b="0" dirty="0" smtClean="0"/>
                        <a:t>Understatement of Local Turnover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Rs. ……………</a:t>
                      </a:r>
                      <a:endParaRPr lang="en-US" sz="2400" b="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508000" indent="-508000" algn="l">
                        <a:buFont typeface="+mj-lt"/>
                        <a:buAutoNum type="arabicPeriod" startAt="4"/>
                      </a:pPr>
                      <a:r>
                        <a:rPr lang="en-US" sz="2400" b="0" dirty="0" smtClean="0"/>
                        <a:t>Understatement of Local Taxable Turnover 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Rs. ……………</a:t>
                      </a:r>
                      <a:endParaRPr lang="en-US" sz="2400" b="0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marL="508000" indent="-508000" algn="l">
                        <a:buFont typeface="+mj-lt"/>
                        <a:buAutoNum type="arabicPeriod" startAt="5"/>
                      </a:pPr>
                      <a:r>
                        <a:rPr lang="en-US" sz="2400" b="0" dirty="0" smtClean="0"/>
                        <a:t>Default in computation of DVAT 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Rs. ……………</a:t>
                      </a:r>
                      <a:endParaRPr lang="en-US" sz="2400" b="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508000" indent="-508000" algn="l">
                        <a:buFont typeface="+mj-lt"/>
                        <a:buAutoNum type="arabicPeriod" startAt="6"/>
                      </a:pPr>
                      <a:r>
                        <a:rPr lang="en-US" sz="2400" b="0" dirty="0" smtClean="0"/>
                        <a:t>Understatement of Central Turnover 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Rs. ……………</a:t>
                      </a:r>
                      <a:endParaRPr lang="en-US" sz="2400" b="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508000" indent="-508000" algn="l">
                        <a:buFont typeface="+mj-lt"/>
                        <a:buAutoNum type="arabicPeriod" startAt="7"/>
                      </a:pPr>
                      <a:r>
                        <a:rPr lang="en-US" sz="2400" b="0" dirty="0" smtClean="0"/>
                        <a:t>Understatement of Central Taxable Turnover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Rs. ……………</a:t>
                      </a:r>
                      <a:endParaRPr lang="en-US" sz="2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371600"/>
          <a:ext cx="8610600" cy="44196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340533"/>
                <a:gridCol w="2270067"/>
              </a:tblGrid>
              <a:tr h="457200">
                <a:tc>
                  <a:txBody>
                    <a:bodyPr/>
                    <a:lstStyle/>
                    <a:p>
                      <a:pPr marL="514350" indent="-514350" algn="l">
                        <a:buFont typeface="+mj-lt"/>
                        <a:buAutoNum type="arabicPeriod" startAt="8"/>
                      </a:pPr>
                      <a:r>
                        <a:rPr lang="en-US" sz="2400" b="0" dirty="0" smtClean="0"/>
                        <a:t>Default in computation of CST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/>
                        <a:t>Rs. ……………</a:t>
                      </a:r>
                    </a:p>
                    <a:p>
                      <a:endParaRPr lang="en-US" sz="2400" b="0" dirty="0"/>
                    </a:p>
                  </a:txBody>
                  <a:tcPr/>
                </a:tc>
              </a:tr>
              <a:tr h="685799">
                <a:tc>
                  <a:txBody>
                    <a:bodyPr/>
                    <a:lstStyle/>
                    <a:p>
                      <a:pPr marL="514350" indent="-514350" algn="l">
                        <a:buFont typeface="+mj-lt"/>
                        <a:buAutoNum type="arabicPeriod" startAt="9"/>
                      </a:pPr>
                      <a:r>
                        <a:rPr lang="en-US" sz="2400" b="0" dirty="0" smtClean="0"/>
                        <a:t>Default in complying with TDS Provision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Rs. ……………</a:t>
                      </a:r>
                    </a:p>
                    <a:p>
                      <a:r>
                        <a:rPr lang="en-US" sz="2000" b="0" dirty="0" smtClean="0"/>
                        <a:t>(None/Occasional/ Significant) </a:t>
                      </a:r>
                      <a:endParaRPr lang="en-US" sz="1800" b="0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marL="514350" indent="-514350" algn="l">
                        <a:buFont typeface="+mj-lt"/>
                        <a:buAutoNum type="arabicPeriod" startAt="10"/>
                        <a:tabLst>
                          <a:tab pos="6284913" algn="l"/>
                        </a:tabLst>
                      </a:pPr>
                      <a:r>
                        <a:rPr lang="en-US" sz="2400" b="0" dirty="0" err="1" smtClean="0"/>
                        <a:t>Misutilization</a:t>
                      </a:r>
                      <a:r>
                        <a:rPr lang="en-US" sz="2400" b="0" dirty="0" smtClean="0"/>
                        <a:t> of Central Declaration Forms, if</a:t>
                      </a:r>
                      <a:r>
                        <a:rPr lang="en-US" sz="2400" b="0" baseline="0" dirty="0" smtClean="0"/>
                        <a:t> any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(category</a:t>
                      </a:r>
                      <a:r>
                        <a:rPr lang="en-US" sz="2000" b="0" baseline="0" dirty="0" smtClean="0"/>
                        <a:t> wise value i.e. C/F/H/I/J) Rs. ………………</a:t>
                      </a:r>
                      <a:endParaRPr lang="en-US" sz="2000" b="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508000" indent="-508000" algn="l">
                        <a:buFont typeface="+mj-lt"/>
                        <a:buAutoNum type="arabicPeriod" startAt="11"/>
                      </a:pPr>
                      <a:r>
                        <a:rPr lang="en-US" sz="2400" b="0" dirty="0" smtClean="0"/>
                        <a:t>Maintenance of books of Accounts &amp; Records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Good/Average/Poor</a:t>
                      </a:r>
                      <a:endParaRPr lang="en-US" sz="2000" b="0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marL="508000" indent="-508000" algn="l">
                        <a:buFont typeface="+mj-lt"/>
                        <a:buAutoNum type="arabicPeriod" startAt="12"/>
                      </a:pPr>
                      <a:r>
                        <a:rPr lang="en-US" sz="2400" b="0" dirty="0" smtClean="0"/>
                        <a:t>Give rating</a:t>
                      </a:r>
                      <a:r>
                        <a:rPr lang="en-US" sz="2400" b="0" baseline="0" dirty="0" smtClean="0"/>
                        <a:t> to the conduct of the dealer towards compliance of DVAT/ CST Laws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/>
                        <a:t>Excellent/Good/Average/Poor</a:t>
                      </a:r>
                    </a:p>
                    <a:p>
                      <a:endParaRPr lang="en-US" sz="2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r>
              <a:rPr smtClean="0"/>
              <a:t>PART - 1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/>
              <a:t>AUDIT REPORT AND CERTIFICATION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2133600"/>
            <a:ext cx="8077200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Name &amp; Address of the Dealer,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Taxpayers Identification Number (TIN),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Period under Audit,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Audit Report,</a:t>
            </a:r>
          </a:p>
          <a:p>
            <a:pPr marL="347663" indent="-347663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VAT and CST Returns,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Certifying different contents,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Qualification,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295400" y="2133600"/>
            <a:ext cx="8077200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Name &amp; Address of the Dealer,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Taxpayers Identification Number (TIN),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Period under Audit,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Audit Report,</a:t>
            </a:r>
          </a:p>
          <a:p>
            <a:pPr marL="347663" indent="-347663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VAT and CST Returns,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Certifying different contents,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Qualification,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14400"/>
            <a:ext cx="8382000" cy="417345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Summary of the additional tax liability or additional refund due to the dealer on audit for the year</a:t>
            </a:r>
          </a:p>
          <a:p>
            <a:pPr marL="1030288" indent="-347663">
              <a:buFont typeface="Wingdings" pitchFamily="2" charset="2"/>
              <a:buChar char="ü"/>
            </a:pPr>
            <a:r>
              <a:rPr lang="en-US" sz="2400" dirty="0" smtClean="0"/>
              <a:t>The tax liability of the dealer for the Assessment Year……</a:t>
            </a:r>
          </a:p>
          <a:p>
            <a:pPr marL="682625" indent="290513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The dealer has been advised to:-</a:t>
            </a:r>
          </a:p>
          <a:p>
            <a:pPr marL="682625" indent="290513">
              <a:buFont typeface="Wingdings" pitchFamily="2" charset="2"/>
              <a:buChar char="ü"/>
            </a:pPr>
            <a:r>
              <a:rPr lang="en-US" sz="2400" dirty="0" smtClean="0"/>
              <a:t> File revised returns for the period/month {See rule 29}</a:t>
            </a:r>
          </a:p>
          <a:p>
            <a:pPr marL="1030288" indent="-347663">
              <a:buFont typeface="Wingdings" pitchFamily="2" charset="2"/>
              <a:buChar char="ü"/>
              <a:tabLst>
                <a:tab pos="1030288" algn="l"/>
                <a:tab pos="1089025" algn="l"/>
              </a:tabLst>
            </a:pPr>
            <a:r>
              <a:rPr lang="en-US" sz="2400" dirty="0" smtClean="0"/>
              <a:t>Pay differential tax liability of Rs. ………. With interest of Rs. ……. And penalty of Rs. ………..</a:t>
            </a:r>
          </a:p>
          <a:p>
            <a:pPr marL="1030288" indent="-347663">
              <a:buFont typeface="Wingdings" pitchFamily="2" charset="2"/>
              <a:buChar char="ü"/>
            </a:pPr>
            <a:r>
              <a:rPr lang="en-US" sz="2400" dirty="0" smtClean="0"/>
              <a:t> Reverse Input tax Credit of Rs. ……… in the Monthly Return of……</a:t>
            </a:r>
          </a:p>
          <a:p>
            <a:pPr marL="682625" indent="290513">
              <a:buFont typeface="Wingdings" pitchFamily="2" charset="2"/>
              <a:buChar char="ü"/>
            </a:pPr>
            <a:r>
              <a:rPr lang="en-US" sz="2400" dirty="0" smtClean="0"/>
              <a:t> Claim refund of Rs. ……….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886397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/>
              <a:t>GENERAL INFORMATION ABOUT THE DEALERS BUSINESS ACTIVITIES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2822244"/>
            <a:ext cx="8077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General Information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Related information under VAT Acts</a:t>
            </a:r>
          </a:p>
          <a:p>
            <a:pPr marL="682625" lvl="1" indent="-225425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Related information under the CST Act (as per Registration Certificate)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Related information under other Acts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en-US" sz="240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676400"/>
            <a:ext cx="7772400" cy="3841052"/>
          </a:xfrm>
        </p:spPr>
        <p:txBody>
          <a:bodyPr/>
          <a:lstStyle/>
          <a:p>
            <a:pPr marL="347663" lvl="1" indent="-347663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Business related information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Nature of Business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Constitution of business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Particulars of Bank Accounts maintained during the Audit period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en-US" sz="2400" dirty="0" smtClean="0"/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772400" cy="1143000"/>
          </a:xfrm>
        </p:spPr>
        <p:txBody>
          <a:bodyPr/>
          <a:lstStyle/>
          <a:p>
            <a:r>
              <a:rPr smtClean="0"/>
              <a:t>PART </a:t>
            </a:r>
            <a:r>
              <a:rPr lang="en-US" dirty="0" smtClean="0"/>
              <a:t>–</a:t>
            </a:r>
            <a:r>
              <a:rPr smtClean="0"/>
              <a:t> 3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886397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/>
              <a:t>DETAILS OF RETURNS FURNISHED UNDER THE DELHI VAT ACT AND CENTRAL SALES TAX ACT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3048000"/>
            <a:ext cx="8229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400" dirty="0" smtClean="0"/>
              <a:t>Serial No.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 smtClean="0"/>
              <a:t>Tax period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 smtClean="0"/>
              <a:t>Due date of E-filing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 smtClean="0"/>
              <a:t>Date of E-filing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 smtClean="0"/>
              <a:t>Due Date of filing Hard Copy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 smtClean="0"/>
              <a:t>Date of filing of Hard Copy </a:t>
            </a: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</a:t>
            </a:r>
            <a:r>
              <a:rPr lang="en-US" dirty="0" smtClean="0"/>
              <a:t>–</a:t>
            </a:r>
            <a:r>
              <a:rPr smtClean="0"/>
              <a:t> 4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64802"/>
            <a:ext cx="8382000" cy="387798"/>
          </a:xfrm>
        </p:spPr>
        <p:txBody>
          <a:bodyPr/>
          <a:lstStyle/>
          <a:p>
            <a:pPr algn="ctr">
              <a:buNone/>
            </a:pPr>
            <a:r>
              <a:rPr lang="en-US" sz="2800" b="1" u="sng" dirty="0" err="1" smtClean="0"/>
              <a:t>4.A</a:t>
            </a:r>
            <a:r>
              <a:rPr lang="en-US" sz="2800" b="1" u="sng" dirty="0" smtClean="0"/>
              <a:t>. COMPUTATION OF TURNOVER UNDER DVAT ACT</a:t>
            </a:r>
            <a:endParaRPr lang="en-US" sz="28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2785408"/>
            <a:ext cx="8229600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Serial No.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As per Return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As determined during Audit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Difference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Annexures showing discrepancies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err="1" smtClean="0"/>
              <a:t>4.B</a:t>
            </a:r>
            <a:r>
              <a:rPr lang="en-US" b="1" u="sng" dirty="0" smtClean="0"/>
              <a:t>. EXEMPTED SALES UNDER THE DELHI VAT ACT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2514600"/>
            <a:ext cx="8153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663" indent="-347663">
              <a:buFont typeface="Wingdings" pitchFamily="2" charset="2"/>
              <a:buChar char="v"/>
            </a:pPr>
            <a:r>
              <a:rPr lang="en-US" sz="2400" dirty="0" smtClean="0"/>
              <a:t>Goods specified in First Schedule of DVAT Act </a:t>
            </a:r>
          </a:p>
          <a:p>
            <a:pPr marL="347663" indent="-347663">
              <a:buFont typeface="Wingdings" pitchFamily="2" charset="2"/>
              <a:buChar char="v"/>
            </a:pPr>
            <a:r>
              <a:rPr lang="en-US" sz="2400" dirty="0" smtClean="0"/>
              <a:t>Penultimate Export (if in exactly same form ) u/s 5(3) of the CST Act</a:t>
            </a:r>
          </a:p>
          <a:p>
            <a:pPr marL="347663" indent="-347663">
              <a:buFont typeface="Wingdings" pitchFamily="2" charset="2"/>
              <a:buChar char="v"/>
            </a:pPr>
            <a:r>
              <a:rPr lang="en-US" sz="2400" dirty="0" smtClean="0"/>
              <a:t>Labour and Service Charges involved in the execution of works contract</a:t>
            </a:r>
          </a:p>
          <a:p>
            <a:pPr marL="347663" indent="-347663">
              <a:buFont typeface="Wingdings" pitchFamily="2" charset="2"/>
              <a:buChar char="v"/>
            </a:pPr>
            <a:r>
              <a:rPr lang="en-US" sz="2400" dirty="0" smtClean="0"/>
              <a:t>Sale of Capital goods, if any</a:t>
            </a:r>
          </a:p>
          <a:p>
            <a:pPr marL="347663" indent="-347663">
              <a:buFont typeface="Wingdings" pitchFamily="2" charset="2"/>
              <a:buChar char="v"/>
            </a:pPr>
            <a:r>
              <a:rPr lang="en-US" sz="2400" dirty="0" smtClean="0"/>
              <a:t>Dealers specified in Fifth Schedule of DVAT Act</a:t>
            </a:r>
          </a:p>
          <a:p>
            <a:pPr marL="347663" indent="-347663">
              <a:buFont typeface="Wingdings" pitchFamily="2" charset="2"/>
              <a:buChar char="v"/>
            </a:pPr>
            <a:r>
              <a:rPr lang="en-US" sz="2400" dirty="0" smtClean="0"/>
              <a:t>Other (specify)</a:t>
            </a: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1219200" y="533400"/>
            <a:ext cx="7010400" cy="688975"/>
          </a:xfrm>
        </p:spPr>
        <p:txBody>
          <a:bodyPr/>
          <a:lstStyle/>
          <a:p>
            <a:pPr algn="l"/>
            <a:r>
              <a:rPr lang="en-US" sz="4400" dirty="0" smtClean="0"/>
              <a:t>STATUTORY</a:t>
            </a:r>
            <a:r>
              <a:rPr lang="en-US" sz="3200" dirty="0" smtClean="0"/>
              <a:t> </a:t>
            </a:r>
            <a:r>
              <a:rPr lang="en-US" sz="4400" dirty="0" smtClean="0"/>
              <a:t>PROVISION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219200" y="1905000"/>
            <a:ext cx="7772400" cy="1752600"/>
          </a:xfrm>
        </p:spPr>
        <p:txBody>
          <a:bodyPr/>
          <a:lstStyle/>
          <a:p>
            <a:pPr algn="just"/>
            <a:r>
              <a:rPr lang="en-US" sz="4000" b="1" u="sng" dirty="0" smtClean="0"/>
              <a:t>Section 49:-</a:t>
            </a:r>
          </a:p>
          <a:p>
            <a:pPr algn="just"/>
            <a:endParaRPr lang="en-US" sz="1100" b="1" u="sng" dirty="0" smtClean="0"/>
          </a:p>
          <a:p>
            <a:pPr algn="just"/>
            <a:r>
              <a:rPr lang="en-US" sz="2800" dirty="0" smtClean="0"/>
              <a:t>If, in respect of any particular year, the gross turnover of a dealer exceeds sixty lakhs rupees or such other amount as may be prescribed, then, such dealer shall submit a report in such manner, form and period as may be notified by the Commissioner.</a:t>
            </a:r>
            <a:endParaRPr lang="en-US" sz="4400" b="1" u="sn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AC585C1-FE7E-4708-BFB7-E0974D26EC8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err="1" smtClean="0"/>
              <a:t>4.C</a:t>
            </a:r>
            <a:r>
              <a:rPr lang="en-US" b="1" u="sng" dirty="0" smtClean="0"/>
              <a:t>. COMPUTATION OF OUTPUT VAT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1905000"/>
            <a:ext cx="73152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 Nature of goods</a:t>
            </a:r>
          </a:p>
          <a:p>
            <a:endParaRPr lang="en-US" sz="12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As per return:-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DVAT Turnover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Output Tax</a:t>
            </a:r>
          </a:p>
          <a:p>
            <a:pPr lvl="1"/>
            <a:endParaRPr lang="en-US" sz="12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As per Auditor:-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Applicable Rate of Tax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Relevant Entry of Schedule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DVAT Turnover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Output Tax</a:t>
            </a:r>
          </a:p>
          <a:p>
            <a:pPr lvl="1"/>
            <a:endParaRPr lang="en-US" sz="1200" dirty="0"/>
          </a:p>
          <a:p>
            <a:pPr marL="58738" lvl="1" indent="231775">
              <a:buFont typeface="Wingdings" pitchFamily="2" charset="2"/>
              <a:buChar char="v"/>
            </a:pPr>
            <a:r>
              <a:rPr lang="en-US" sz="2400" dirty="0" smtClean="0"/>
              <a:t> Difference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</a:t>
            </a:r>
            <a:r>
              <a:rPr lang="en-US" dirty="0" smtClean="0"/>
              <a:t>–</a:t>
            </a:r>
            <a:r>
              <a:rPr smtClean="0"/>
              <a:t>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886397"/>
          </a:xfrm>
        </p:spPr>
        <p:txBody>
          <a:bodyPr/>
          <a:lstStyle/>
          <a:p>
            <a:pPr algn="ctr">
              <a:buNone/>
            </a:pPr>
            <a:r>
              <a:rPr lang="en-US" b="1" u="sng" dirty="0" err="1" smtClean="0"/>
              <a:t>5.A</a:t>
            </a:r>
            <a:r>
              <a:rPr lang="en-US" b="1" u="sng" dirty="0" smtClean="0"/>
              <a:t>. COMPUTATION OF TURNOVER UNDER CENTRAL SALES TAX ACT</a:t>
            </a:r>
            <a:endParaRPr lang="en-US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2971800"/>
            <a:ext cx="8229600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Serial No.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As per Return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As determined during Audit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Difference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Annexures showing discrepancies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err="1" smtClean="0"/>
              <a:t>5.B</a:t>
            </a:r>
            <a:r>
              <a:rPr lang="en-US" b="1" u="sng" dirty="0" smtClean="0"/>
              <a:t>. COMPUTATION OF CENTRAL SALES TAX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2133600"/>
            <a:ext cx="73152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 Nature of goods</a:t>
            </a:r>
          </a:p>
          <a:p>
            <a:endParaRPr lang="en-US" sz="12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As per return:-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CST Turnover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Tax Paid</a:t>
            </a:r>
          </a:p>
          <a:p>
            <a:pPr lvl="1"/>
            <a:endParaRPr lang="en-US" sz="12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As per Auditor:-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Applicable Rate of Tax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Relevant Entry of DVAT Schedule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CST Turnover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Tax</a:t>
            </a:r>
          </a:p>
          <a:p>
            <a:pPr lvl="1"/>
            <a:endParaRPr lang="en-US" sz="1200" dirty="0" smtClean="0"/>
          </a:p>
          <a:p>
            <a:pPr marL="347663" lvl="1" indent="-288925">
              <a:buFont typeface="Wingdings" pitchFamily="2" charset="2"/>
              <a:buChar char="v"/>
            </a:pPr>
            <a:r>
              <a:rPr lang="en-US" sz="2400" dirty="0" smtClean="0"/>
              <a:t> Difference</a:t>
            </a: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</a:t>
            </a:r>
            <a:r>
              <a:rPr lang="en-US" dirty="0" smtClean="0"/>
              <a:t>–</a:t>
            </a:r>
            <a:r>
              <a:rPr smtClean="0"/>
              <a:t>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err="1" smtClean="0"/>
              <a:t>6.A</a:t>
            </a:r>
            <a:r>
              <a:rPr lang="en-US" b="1" u="sng" dirty="0" smtClean="0"/>
              <a:t>. PURCHASES (LOCAL AND CENTRAL)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1981200"/>
            <a:ext cx="7924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 Serial Number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As per Returns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As determined during Audit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Difference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Declaration Forms obtained from Department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Annexures showing discrepancies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Purchases to be shown are as under:- </a:t>
            </a:r>
          </a:p>
          <a:p>
            <a:pPr marL="739775" lvl="1" indent="-282575">
              <a:buFont typeface="Wingdings" pitchFamily="2" charset="2"/>
              <a:buChar char="ü"/>
            </a:pPr>
            <a:r>
              <a:rPr lang="en-US" sz="2400" dirty="0" smtClean="0"/>
              <a:t>Purchase of Capital Goods eligible for Input Tax Credit (including Tax)</a:t>
            </a:r>
          </a:p>
          <a:p>
            <a:pPr marL="739775" lvl="1" indent="-282575">
              <a:buFont typeface="Wingdings" pitchFamily="2" charset="2"/>
              <a:buChar char="ü"/>
            </a:pPr>
            <a:r>
              <a:rPr lang="en-US" sz="2400" dirty="0" smtClean="0"/>
              <a:t>Purchase against Forms i.e. Form C, Form E-I/II, Form F, Form H, Form I, Form J</a:t>
            </a:r>
          </a:p>
          <a:p>
            <a:pPr marL="739775" lvl="1" indent="-282575">
              <a:buFont typeface="Wingdings" pitchFamily="2" charset="2"/>
              <a:buChar char="ü"/>
            </a:pPr>
            <a:r>
              <a:rPr lang="en-US" sz="2400" dirty="0" smtClean="0"/>
              <a:t>Other Inter-state Purchases without any Form.  </a:t>
            </a: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85800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err="1" smtClean="0"/>
              <a:t>6.B</a:t>
            </a:r>
            <a:r>
              <a:rPr lang="en-US" b="1" u="sng" dirty="0" smtClean="0"/>
              <a:t>. BREAK-UP OF PURCHASES (INCLUDING TAX)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20574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6400" indent="-406400">
              <a:buFont typeface="Wingdings" pitchFamily="2" charset="2"/>
              <a:buChar char="v"/>
            </a:pPr>
            <a:r>
              <a:rPr lang="en-US" sz="2800" dirty="0" smtClean="0"/>
              <a:t>Purchases (Local &amp; Central) to be shown separately in the format as under:- 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 Serial Number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 Nature of Goods/ Class of Goods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 As per Return/ Records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 As determined during Audit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 Difference</a:t>
            </a:r>
          </a:p>
          <a:p>
            <a:pPr marL="798513" lvl="1" indent="-341313">
              <a:buFont typeface="Wingdings" pitchFamily="2" charset="2"/>
              <a:buChar char="ü"/>
            </a:pPr>
            <a:r>
              <a:rPr lang="en-US" sz="2800" dirty="0" err="1" smtClean="0"/>
              <a:t>Mis</a:t>
            </a:r>
            <a:r>
              <a:rPr lang="en-US" sz="2800" dirty="0" smtClean="0"/>
              <a:t>-utilization (as used for non-specified purpose)</a:t>
            </a:r>
          </a:p>
          <a:p>
            <a:pPr lvl="1">
              <a:buFont typeface="Wingdings" pitchFamily="2" charset="2"/>
              <a:buChar char="ü"/>
            </a:pPr>
            <a:r>
              <a:rPr lang="en-US" sz="2800" dirty="0" smtClean="0"/>
              <a:t> Annexure Showing discrepancies 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</a:t>
            </a:r>
            <a:r>
              <a:rPr lang="en-US" dirty="0" smtClean="0"/>
              <a:t>–</a:t>
            </a:r>
            <a:r>
              <a:rPr smtClean="0"/>
              <a:t>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1458861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/>
              <a:t>SALES AGAINST DECLARATION FORMS</a:t>
            </a:r>
          </a:p>
          <a:p>
            <a:pPr algn="ctr">
              <a:buNone/>
            </a:pPr>
            <a:endParaRPr lang="en-US" b="1" u="sng" dirty="0" smtClean="0"/>
          </a:p>
          <a:p>
            <a:pPr algn="ctr">
              <a:buNone/>
            </a:pPr>
            <a:r>
              <a:rPr lang="en-US" sz="2800" dirty="0" smtClean="0"/>
              <a:t>7.A. INTERSTATE SALES AGAINST DECLARATION FORMS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3570744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 Form C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Form E-I/II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Form F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Form H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Form I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Form J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Others (Specify)</a:t>
            </a: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0547"/>
            <a:ext cx="8382000" cy="350865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 The above mentioned Sales are to be shown under the columns as given below:-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Serial Number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Sale/ transfers against Form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As per Return 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As per DVAT-51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Forms already furnished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Forms pending for submission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Whether applied for extension in case of delay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09600"/>
            <a:ext cx="8382000" cy="387798"/>
          </a:xfrm>
        </p:spPr>
        <p:txBody>
          <a:bodyPr/>
          <a:lstStyle/>
          <a:p>
            <a:pPr algn="ctr">
              <a:buNone/>
            </a:pPr>
            <a:r>
              <a:rPr lang="en-US" sz="2800" u="sng" dirty="0" err="1" smtClean="0"/>
              <a:t>7.B</a:t>
            </a:r>
            <a:r>
              <a:rPr lang="en-US" sz="2800" u="sng" dirty="0" smtClean="0"/>
              <a:t>. LOCAL SALES AGAINST DECLARATION FORM</a:t>
            </a:r>
            <a:endParaRPr lang="en-US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1689080"/>
            <a:ext cx="792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 Form H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Others (Specify)</a:t>
            </a:r>
          </a:p>
          <a:p>
            <a:pPr>
              <a:buFont typeface="Wingdings" pitchFamily="2" charset="2"/>
              <a:buChar char="v"/>
            </a:pPr>
            <a:endParaRPr lang="en-US" sz="2400" dirty="0" smtClean="0"/>
          </a:p>
          <a:p>
            <a:r>
              <a:rPr lang="en-US" sz="2400" dirty="0" smtClean="0"/>
              <a:t> Details for Declaration:-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As per Returns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As per DVAT – 51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Forms Already Furnished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Forms pending for submission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Whether applied for extension in case of delay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5334000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Any discrepancy/ adverse remarks in respect of aforesaid,  has been reported in Annexure 7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</a:t>
            </a:r>
            <a:r>
              <a:rPr lang="en-US" dirty="0" smtClean="0"/>
              <a:t>–</a:t>
            </a:r>
            <a:r>
              <a:rPr smtClean="0"/>
              <a:t>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415498"/>
          </a:xfrm>
        </p:spPr>
        <p:txBody>
          <a:bodyPr/>
          <a:lstStyle/>
          <a:p>
            <a:pPr algn="ctr">
              <a:buNone/>
            </a:pPr>
            <a:r>
              <a:rPr lang="en-US" sz="3000" b="1" u="sng" dirty="0" smtClean="0"/>
              <a:t>TAX DEDUCTION AT SOURCE U/S </a:t>
            </a:r>
            <a:r>
              <a:rPr lang="en-US" sz="3000" b="1" u="sng" dirty="0" err="1" smtClean="0"/>
              <a:t>36A</a:t>
            </a:r>
            <a:r>
              <a:rPr lang="en-US" sz="3000" b="1" u="sng" dirty="0" smtClean="0"/>
              <a:t> OF DVAT ACT</a:t>
            </a:r>
            <a:endParaRPr lang="en-US" sz="30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2819400"/>
            <a:ext cx="8001000" cy="334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Serial Number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Particulars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As per TDS Returns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As determined during Audit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Difference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Annexures showing discrepancies</a:t>
            </a: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- 9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886397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/>
              <a:t>FINANCIAL SUMMARY AND ANALYSIS (DELHI ACTIVITIES ONLY)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2590800"/>
            <a:ext cx="7924800" cy="362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Income</a:t>
            </a:r>
          </a:p>
          <a:p>
            <a:pPr lvl="1">
              <a:lnSpc>
                <a:spcPct val="150000"/>
              </a:lnSpc>
            </a:pPr>
            <a:endParaRPr lang="en-US" sz="1200" dirty="0" smtClean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Expenditure</a:t>
            </a:r>
          </a:p>
          <a:p>
            <a:pPr lvl="1">
              <a:lnSpc>
                <a:spcPct val="150000"/>
              </a:lnSpc>
            </a:pPr>
            <a:endParaRPr lang="en-US" sz="1200" dirty="0" smtClean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Capital &amp; Liabilities</a:t>
            </a:r>
          </a:p>
          <a:p>
            <a:pPr>
              <a:lnSpc>
                <a:spcPct val="150000"/>
              </a:lnSpc>
            </a:pPr>
            <a:endParaRPr lang="en-US" sz="1200" dirty="0" smtClean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Assets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382000" cy="5681555"/>
          </a:xfrm>
        </p:spPr>
        <p:txBody>
          <a:bodyPr/>
          <a:lstStyle/>
          <a:p>
            <a:pPr algn="just">
              <a:buNone/>
            </a:pPr>
            <a:r>
              <a:rPr lang="en-US" sz="4400" b="1" u="sng" dirty="0" smtClean="0"/>
              <a:t>Notification:-</a:t>
            </a:r>
          </a:p>
          <a:p>
            <a:pPr marL="0" indent="0" algn="just">
              <a:buNone/>
            </a:pPr>
            <a:r>
              <a:rPr lang="en-US" dirty="0" smtClean="0"/>
              <a:t>Notification no. F.7(420)/Policy/VAT/2011/1203-1213 dated 11.02.2013 states that “Every registered dealer liable to get his accounts audited as per section-49 of the Act read with Rule 42-A of the Rules shall furnish audit report in form AR-1 within seven-and-a-half months from the end of the year in duplicate. This notification is applicable only for dealers with a gross turnover of Rs. 10 crore (rupees ten crore) and above in 2011-12 or in any of the subsequent financial years.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1333248"/>
            <a:ext cx="8077200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Financial Ratios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err="1" smtClean="0"/>
              <a:t>G.P.</a:t>
            </a:r>
            <a:r>
              <a:rPr lang="en-US" sz="2400" dirty="0" smtClean="0"/>
              <a:t> Ratio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err="1" smtClean="0"/>
              <a:t>N.P.</a:t>
            </a:r>
            <a:r>
              <a:rPr lang="en-US" sz="2400" dirty="0" smtClean="0"/>
              <a:t> Ratio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 Stock Turnover Ratio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 Debtor Turnover Ratio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 Creditors Turnover Ratio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 Purchase to Sales Ratio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/>
              <a:t> Return on Capital Employed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A6215-716C-4CFF-BA68-770938F7C34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algn="ctr"/>
            <a:r>
              <a:rPr smtClean="0"/>
              <a:t>PART - 10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/>
              <a:t>QUESTIONNAIRE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2286000"/>
            <a:ext cx="8001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 Gross Turnover (</a:t>
            </a:r>
            <a:r>
              <a:rPr lang="en-US" sz="2400" dirty="0" err="1" smtClean="0"/>
              <a:t>GTO</a:t>
            </a:r>
            <a:r>
              <a:rPr lang="en-US" sz="2400" dirty="0" smtClean="0"/>
              <a:t>)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Central Sales 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Exports u/s 5(1) of CST Act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Sale in the course of Import u/s 5(2) of the CST Act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Penultimate Exports u/s 5(3) of CST Act (Form H)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Branch Transfers u/s </a:t>
            </a:r>
            <a:r>
              <a:rPr lang="en-US" sz="2400" dirty="0" err="1" smtClean="0"/>
              <a:t>6A</a:t>
            </a:r>
            <a:r>
              <a:rPr lang="en-US" sz="2400" dirty="0" smtClean="0"/>
              <a:t> of CST Act (Form F)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Subsequent Sales u/s 6(2) of CST Act (E-1 sales)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Sales to Diplomats etc. u/s 6(3) of CST Act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Sales outside Delhi u/s 4 of the CST Act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/>
              <a:t> Sales against form C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609600"/>
            <a:ext cx="8229600" cy="611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Computation of Delhi VAT Output Tax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Adjustments in Delhi VAT Output Tax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Claim of Input Tax Credit (ITC)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Reversal of Input Tax Credit (ITC)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Computation of Tax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For Dealers engaged in works Contract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For Dealers engaged in the business of Composite Contracts/Transactions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For Dealers engaged in leasing business (Transfer of right to use goods)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A6215-716C-4CFF-BA68-770938F7C34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317212"/>
            <a:ext cx="8382000" cy="3102388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Dealers who have opted for Composition Scheme u/s 16 (Composition Dealer)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Computation of Central Sales Tax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Central Purchases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Tax Deduction at Source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Maintenance of Books of Accounts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/>
              <a:t> Filling of information and miscellaneous 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362200"/>
            <a:ext cx="7772400" cy="1143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5400" dirty="0" smtClean="0"/>
              <a:t>Good Luck</a:t>
            </a:r>
            <a:br>
              <a:rPr lang="en-US" sz="5400" dirty="0" smtClean="0"/>
            </a:br>
            <a:r>
              <a:rPr lang="en-US" sz="5400" dirty="0" smtClean="0"/>
              <a:t>&amp;</a:t>
            </a:r>
            <a:br>
              <a:rPr lang="en-US" sz="5400" dirty="0" smtClean="0"/>
            </a:br>
            <a:r>
              <a:rPr lang="en-US" sz="5400" dirty="0" smtClean="0"/>
              <a:t>Thank You.</a:t>
            </a:r>
            <a:endParaRPr lang="en-US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609600"/>
            <a:ext cx="8382000" cy="2511457"/>
          </a:xfrm>
        </p:spPr>
        <p:txBody>
          <a:bodyPr/>
          <a:lstStyle/>
          <a:p>
            <a:pPr>
              <a:buNone/>
            </a:pPr>
            <a:r>
              <a:rPr lang="en-US" b="1" u="sng" dirty="0" smtClean="0"/>
              <a:t>APPLICABILITY</a:t>
            </a:r>
          </a:p>
          <a:p>
            <a:pPr>
              <a:buNone/>
            </a:pPr>
            <a:r>
              <a:rPr lang="en-US" dirty="0" smtClean="0"/>
              <a:t>Dealers with a gross turnover of Rs. 10 crore (rupees ten crore) and above:-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In financial year 2011-12, or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In any of the subsequent financial year.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This notification shall be applicable from financial year 12-13.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Dealers liable to file Audit report under this notification, shall file on or before 15</a:t>
            </a:r>
            <a:r>
              <a:rPr lang="en-US" baseline="30000" dirty="0" smtClean="0"/>
              <a:t>th</a:t>
            </a:r>
            <a:r>
              <a:rPr lang="en-US" dirty="0" smtClean="0"/>
              <a:t> November, 2013.</a:t>
            </a:r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219200"/>
            <a:ext cx="8382000" cy="3053144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b="1" u="sng" dirty="0" smtClean="0"/>
              <a:t>EXEMPTIONS TO DEALERS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/>
              <a:t>Exemption is available to dealers: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Dealing in commodities listed in the First Schedule appended to the Act, or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With 100% export turnover.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en-US" b="1" u="sn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295400" y="1290256"/>
            <a:ext cx="8382000" cy="305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ACCOUNTS &amp; RECORDS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n-US" sz="3200" kern="0" dirty="0" smtClean="0"/>
              <a:t>Section 48 – Records &amp; Accounts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Section 50 – Tax Invoices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Section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51 – Credit &amp; Debit Notes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382000" cy="553998"/>
          </a:xfrm>
        </p:spPr>
        <p:txBody>
          <a:bodyPr/>
          <a:lstStyle/>
          <a:p>
            <a:r>
              <a:rPr sz="4000" smtClean="0"/>
              <a:t>Procedures &amp; Form for Filling Audit Report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382000" cy="443198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/>
              <a:t>FORM AR-1</a:t>
            </a:r>
            <a:endParaRPr lang="en-US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2743200"/>
            <a:ext cx="7543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                          </a:t>
            </a:r>
            <a:r>
              <a:rPr lang="en-US" sz="2600" b="1" dirty="0" smtClean="0"/>
              <a:t>INSTRUCTIONS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600" dirty="0" smtClean="0"/>
              <a:t>This form shall be used mandatorily by the auditor for submitting report u/s 49 of the Delhi Value Added Tax Act, 2004.</a:t>
            </a:r>
          </a:p>
          <a:p>
            <a:pPr marL="342900" indent="-342900"/>
            <a:endParaRPr lang="en-US" sz="2600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en-US" sz="2600" dirty="0" smtClean="0"/>
              <a:t>The Audit Report is divided in Twelve Parts. All parts of this report, which are mandatory for all Auditees, contains the following information:  </a:t>
            </a:r>
          </a:p>
          <a:p>
            <a:pPr marL="342900" indent="-342900"/>
            <a:endParaRPr lang="en-US" sz="26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D632-30F5-4146-8295-DCEF1E32AC0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838200"/>
          <a:ext cx="8458200" cy="51206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66800"/>
                <a:gridCol w="914400"/>
                <a:gridCol w="4876800"/>
                <a:gridCol w="1600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SERIAL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RELEVANT ANNEXURE INCORPORATING</a:t>
                      </a:r>
                      <a:r>
                        <a:rPr lang="en-US" baseline="0" dirty="0" smtClean="0"/>
                        <a:t> OBSERVATIONS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1.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Part-1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200" dirty="0" smtClean="0"/>
                        <a:t>Audit report, verification and certification, Summary of additional</a:t>
                      </a:r>
                      <a:r>
                        <a:rPr lang="en-US" sz="2200" baseline="0" dirty="0" smtClean="0"/>
                        <a:t> tax liability, adverse comments &amp; recommendations to the dealer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1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2.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Part-2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General Information about the dealer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2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3.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Part-3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Details of returns</a:t>
                      </a:r>
                      <a:r>
                        <a:rPr lang="en-US" sz="2200" baseline="0" dirty="0" smtClean="0"/>
                        <a:t> furnished under Delhi VAT Act and Central Sales Tax Act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3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4.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Part-4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Computation of Turnover</a:t>
                      </a:r>
                      <a:r>
                        <a:rPr lang="en-US" sz="2200" baseline="0" dirty="0" smtClean="0"/>
                        <a:t> under Delhi VAT Act 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4-1 to 4-5</a:t>
                      </a:r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A6215-716C-4CFF-BA68-770938F7C34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33400" y="1447800"/>
          <a:ext cx="8458200" cy="40843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38200"/>
                <a:gridCol w="1066800"/>
                <a:gridCol w="4953000"/>
                <a:gridCol w="1600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5.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Part-5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200" b="0" dirty="0" smtClean="0"/>
                        <a:t>Computation of</a:t>
                      </a:r>
                      <a:r>
                        <a:rPr lang="en-US" sz="2200" b="0" baseline="0" dirty="0" smtClean="0"/>
                        <a:t> Turnover under Central Sales Tax Act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5-1 to 5-5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6.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Part-6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Purchase (Local and Central) 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6-1 to 6-4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7.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Part-7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Sales against Declaration Forms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7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8.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Part-8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Tax Deductions</a:t>
                      </a:r>
                      <a:r>
                        <a:rPr lang="en-US" sz="2200" b="0" baseline="0" dirty="0" smtClean="0"/>
                        <a:t> at Source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8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9.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Part-9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Financial</a:t>
                      </a:r>
                      <a:r>
                        <a:rPr lang="en-US" sz="2200" b="0" baseline="0" dirty="0" smtClean="0"/>
                        <a:t> Summary &amp; Analysis for Delhi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9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10.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Part-10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Questionnaire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10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11.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Part-11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Details</a:t>
                      </a:r>
                      <a:r>
                        <a:rPr lang="en-US" sz="2200" b="0" baseline="0" dirty="0" smtClean="0"/>
                        <a:t> of non-receipt of information and records required to conduct Audit 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-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12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Part-12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Annexures forming part of Part</a:t>
                      </a:r>
                      <a:r>
                        <a:rPr lang="en-US" sz="2200" b="0" baseline="0" dirty="0" smtClean="0"/>
                        <a:t> 1 to 10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-</a:t>
                      </a:r>
                      <a:endParaRPr lang="en-US" sz="2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AHPN &amp; Associates, Chartered Accountants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A6215-716C-4CFF-BA68-770938F7C34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y Segoe 4-3 template-template_April-17-2007">
  <a:themeElements>
    <a:clrScheme name="Gray Template Template">
      <a:dk1>
        <a:srgbClr val="000000"/>
      </a:dk1>
      <a:lt1>
        <a:srgbClr val="FFFFFF"/>
      </a:lt1>
      <a:dk2>
        <a:srgbClr val="5F5F5F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7DDDFF"/>
      </a:hlink>
      <a:folHlink>
        <a:srgbClr val="F0ED7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TS001069032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TS010286737</Template>
  <TotalTime>551</TotalTime>
  <Words>2062</Words>
  <Application>Microsoft Office PowerPoint</Application>
  <PresentationFormat>On-screen Show (4:3)</PresentationFormat>
  <Paragraphs>413</Paragraphs>
  <Slides>34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Gray Segoe 4-3 template-template_April-17-2007</vt:lpstr>
      <vt:lpstr>White with Courier font for code slides</vt:lpstr>
      <vt:lpstr>TS001069032</vt:lpstr>
      <vt:lpstr>Slide 1</vt:lpstr>
      <vt:lpstr>STATUTORY PROVISION</vt:lpstr>
      <vt:lpstr>Slide 3</vt:lpstr>
      <vt:lpstr>Slide 4</vt:lpstr>
      <vt:lpstr>Slide 5</vt:lpstr>
      <vt:lpstr>Slide 6</vt:lpstr>
      <vt:lpstr>Procedures &amp; Form for Filling Audit Report</vt:lpstr>
      <vt:lpstr>Slide 8</vt:lpstr>
      <vt:lpstr>Slide 9</vt:lpstr>
      <vt:lpstr>Slide 10</vt:lpstr>
      <vt:lpstr>Slide 11</vt:lpstr>
      <vt:lpstr>Slide 12</vt:lpstr>
      <vt:lpstr>PART - 1</vt:lpstr>
      <vt:lpstr>Slide 14</vt:lpstr>
      <vt:lpstr>PART - 2</vt:lpstr>
      <vt:lpstr>Slide 16</vt:lpstr>
      <vt:lpstr>PART – 3 </vt:lpstr>
      <vt:lpstr>PART – 4  </vt:lpstr>
      <vt:lpstr>Slide 19</vt:lpstr>
      <vt:lpstr>Slide 20</vt:lpstr>
      <vt:lpstr>PART – 5</vt:lpstr>
      <vt:lpstr>Slide 22</vt:lpstr>
      <vt:lpstr>PART – 6</vt:lpstr>
      <vt:lpstr>Slide 24</vt:lpstr>
      <vt:lpstr>PART – 7</vt:lpstr>
      <vt:lpstr>Slide 26</vt:lpstr>
      <vt:lpstr>Slide 27</vt:lpstr>
      <vt:lpstr>PART – 8</vt:lpstr>
      <vt:lpstr>PART - 9</vt:lpstr>
      <vt:lpstr>Slide 30</vt:lpstr>
      <vt:lpstr>PART - 10</vt:lpstr>
      <vt:lpstr>Slide 32</vt:lpstr>
      <vt:lpstr>Slide 33</vt:lpstr>
      <vt:lpstr>Good Luck &amp; Thank You.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STATUTARY</dc:title>
  <dc:creator>laptop</dc:creator>
  <cp:lastModifiedBy>manoj</cp:lastModifiedBy>
  <cp:revision>165</cp:revision>
  <dcterms:created xsi:type="dcterms:W3CDTF">2013-02-25T06:18:53Z</dcterms:created>
  <dcterms:modified xsi:type="dcterms:W3CDTF">2013-03-01T07:01:15Z</dcterms:modified>
</cp:coreProperties>
</file>